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58" r:id="rId4"/>
    <p:sldId id="276" r:id="rId5"/>
    <p:sldId id="259" r:id="rId6"/>
    <p:sldId id="260" r:id="rId7"/>
    <p:sldId id="277" r:id="rId8"/>
    <p:sldId id="261" r:id="rId9"/>
    <p:sldId id="280" r:id="rId10"/>
    <p:sldId id="262" r:id="rId11"/>
    <p:sldId id="278" r:id="rId12"/>
    <p:sldId id="263" r:id="rId13"/>
    <p:sldId id="264" r:id="rId14"/>
    <p:sldId id="265" r:id="rId15"/>
    <p:sldId id="281" r:id="rId16"/>
    <p:sldId id="273" r:id="rId17"/>
    <p:sldId id="282" r:id="rId18"/>
    <p:sldId id="275" r:id="rId19"/>
    <p:sldId id="283" r:id="rId20"/>
    <p:sldId id="274" r:id="rId21"/>
  </p:sldIdLst>
  <p:sldSz cx="9144000" cy="6858000" type="screen4x3"/>
  <p:notesSz cx="6888163" cy="100203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CC99"/>
    <a:srgbClr val="FFFFCC"/>
    <a:srgbClr val="00FF00"/>
    <a:srgbClr val="FF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8" y="7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9"/>
        <p:guide pos="191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939800" y="760413"/>
            <a:ext cx="5008563" cy="375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876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33388"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5800" algn="l"/>
                <a:tab pos="1373188" algn="l"/>
                <a:tab pos="2058988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98900" y="0"/>
            <a:ext cx="29876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33388"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5800" algn="l"/>
                <a:tab pos="1373188" algn="l"/>
                <a:tab pos="2058988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18650"/>
            <a:ext cx="29876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33388" eaLnBrk="1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5800" algn="l"/>
                <a:tab pos="1373188" algn="l"/>
                <a:tab pos="2058988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98900" y="9518650"/>
            <a:ext cx="2987675" cy="500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3338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85800" algn="l"/>
                <a:tab pos="1373188" algn="l"/>
                <a:tab pos="2058988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F7F00E5E-3BAD-4376-B226-7DDF5EB69A61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834263D-7B81-4A75-8FCF-741DBBC5B4B3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51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4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7F914C8-2920-4715-9A60-4FCE2BE9A96B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1763E2D-904F-4058-86C3-286A104E6963}" type="slidenum">
              <a:rPr lang="en-US" altLang="ru-RU"/>
              <a:pPr/>
              <a:t>16</a:t>
            </a:fld>
            <a:endParaRPr lang="en-US" altLang="ru-RU"/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6F62CE0-E29F-4056-8F14-2BD6C5B3A7AB}" type="slidenum">
              <a:rPr lang="en-US" altLang="ru-RU"/>
              <a:pPr/>
              <a:t>18</a:t>
            </a:fld>
            <a:endParaRPr lang="en-US" altLang="ru-RU"/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3A5F84F-1765-4E91-B0B7-A89752342732}" type="slidenum">
              <a:rPr lang="en-US" altLang="ru-RU"/>
              <a:pPr/>
              <a:t>20</a:t>
            </a:fld>
            <a:endParaRPr lang="en-US" altLang="ru-RU"/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317BB576-7706-4161-893B-462FC291BB86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71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72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AB20C32-CB47-4C7D-BE8F-F78D8F32A29C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92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220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84ADFAF-4CB5-4100-9F17-F950C44B995B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22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2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CE580776-1CF5-4B5E-B3CC-462D4B905EEE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1729321-78BC-47BB-9F1C-F44B8D4BA075}" type="slidenum">
              <a:rPr lang="en-US" altLang="ru-RU"/>
              <a:pPr/>
              <a:t>8</a:t>
            </a:fld>
            <a:endParaRPr lang="en-US" altLang="ru-RU"/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9E9691B-BE90-419F-A79B-03BC6F74DD4E}" type="slidenum">
              <a:rPr lang="en-US" altLang="ru-RU"/>
              <a:pPr/>
              <a:t>10</a:t>
            </a:fld>
            <a:endParaRPr lang="en-US" altLang="ru-RU"/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5B68BFA-BC64-4A9B-888F-D27405BA6EA4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E3AD73C9-4D08-446D-9CD7-EBA6ADCBF22F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59325"/>
            <a:ext cx="5511800" cy="4508500"/>
          </a:xfrm>
          <a:noFill/>
        </p:spPr>
        <p:txBody>
          <a:bodyPr wrap="none" lIns="86703" tIns="43352" rIns="86703" bIns="43352" anchor="ctr"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4 w 305"/>
                    <a:gd name="T1" fmla="*/ 429 h 426"/>
                    <a:gd name="T2" fmla="*/ 308 w 305"/>
                    <a:gd name="T3" fmla="*/ 429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4 w 305"/>
                    <a:gd name="T9" fmla="*/ 429 h 426"/>
                    <a:gd name="T10" fmla="*/ 284 w 305"/>
                    <a:gd name="T11" fmla="*/ 429 h 426"/>
                    <a:gd name="T12" fmla="*/ 284 w 305"/>
                    <a:gd name="T13" fmla="*/ 429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9 h 486"/>
                    <a:gd name="T2" fmla="*/ 48 w 347"/>
                    <a:gd name="T3" fmla="*/ 489 h 486"/>
                    <a:gd name="T4" fmla="*/ 350 w 347"/>
                    <a:gd name="T5" fmla="*/ 72 h 486"/>
                    <a:gd name="T6" fmla="*/ 350 w 347"/>
                    <a:gd name="T7" fmla="*/ 0 h 486"/>
                    <a:gd name="T8" fmla="*/ 0 w 347"/>
                    <a:gd name="T9" fmla="*/ 489 h 486"/>
                    <a:gd name="T10" fmla="*/ 24 w 347"/>
                    <a:gd name="T11" fmla="*/ 489 h 486"/>
                    <a:gd name="T12" fmla="*/ 24 w 347"/>
                    <a:gd name="T13" fmla="*/ 489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921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22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E917B-09EB-4D64-823B-9BC584AC70F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D5002-87D9-4AF9-90B9-A522AEC4A3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D8C99-6649-4DD4-A546-2F3945DDB31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B5AB4-3D87-42B7-90AE-719F02B0C2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7818D-7479-426C-A9C2-1704253A5D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DC9B2E-3E0E-4FFD-8618-313AA5DD92D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B138B-F960-4CA5-B961-859B62760A7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1E8D6-84E0-41BE-881D-D6544D77EE4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B43F3-E354-4381-BC88-AAD4743D60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68CD1-1D97-41EC-9F4E-226DD630B12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D047C-BD4B-485F-893A-EC97F421AE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1416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4813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4813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3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4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4815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4815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6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7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7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7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7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4 w 305"/>
                    <a:gd name="T1" fmla="*/ 429 h 426"/>
                    <a:gd name="T2" fmla="*/ 308 w 305"/>
                    <a:gd name="T3" fmla="*/ 429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4 w 305"/>
                    <a:gd name="T9" fmla="*/ 429 h 426"/>
                    <a:gd name="T10" fmla="*/ 284 w 305"/>
                    <a:gd name="T11" fmla="*/ 429 h 426"/>
                    <a:gd name="T12" fmla="*/ 284 w 305"/>
                    <a:gd name="T13" fmla="*/ 429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8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9 h 486"/>
                    <a:gd name="T2" fmla="*/ 48 w 347"/>
                    <a:gd name="T3" fmla="*/ 489 h 486"/>
                    <a:gd name="T4" fmla="*/ 350 w 347"/>
                    <a:gd name="T5" fmla="*/ 72 h 486"/>
                    <a:gd name="T6" fmla="*/ 350 w 347"/>
                    <a:gd name="T7" fmla="*/ 0 h 486"/>
                    <a:gd name="T8" fmla="*/ 0 w 347"/>
                    <a:gd name="T9" fmla="*/ 489 h 486"/>
                    <a:gd name="T10" fmla="*/ 24 w 347"/>
                    <a:gd name="T11" fmla="*/ 489 h 486"/>
                    <a:gd name="T12" fmla="*/ 24 w 347"/>
                    <a:gd name="T13" fmla="*/ 489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817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7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  <p:sp>
              <p:nvSpPr>
                <p:cNvPr id="4818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ru-RU"/>
                </a:p>
              </p:txBody>
            </p:sp>
          </p:grpSp>
          <p:sp>
            <p:nvSpPr>
              <p:cNvPr id="4818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63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9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67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8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9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81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19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9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9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56FC5D2-89E2-497C-9821-CE619CA2E2A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819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lectromonter.info/image/detail/shponka_01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rudocs.exdat.com/pars_docs/tw_refs/96/95108/95108_html_36d08469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bestrucks.ru/images/detali_mashin/razemnye_soedineniya/shponochnye_soedineniya.p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aw.rufox.ru/images/9/358835.gi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imoyt.com/images/detali-mashin/shponka-stupica-val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du.tltsu.ru/er/er_files/page13098/img/image037.gi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3716338"/>
            <a:ext cx="8229600" cy="1828800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81075"/>
            <a:ext cx="8645525" cy="2376488"/>
          </a:xfrm>
        </p:spPr>
        <p:txBody>
          <a:bodyPr lIns="90000" tIns="45000" rIns="90000" bIns="4500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b="1" dirty="0" smtClean="0">
                <a:latin typeface="Lucida Sans" pitchFamily="34" charset="0"/>
              </a:rPr>
              <a:t>Презентация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b="1" dirty="0" smtClean="0">
                <a:latin typeface="Lucida Sans" pitchFamily="34" charset="0"/>
              </a:rPr>
              <a:t>По дисциплине Инженерная графика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b="1" dirty="0" smtClean="0">
                <a:latin typeface="Lucida Sans" pitchFamily="34" charset="0"/>
              </a:rPr>
              <a:t>На тему «Шпоночные и Шлицевые соединения».</a:t>
            </a:r>
            <a:endParaRPr lang="en-US" b="1" dirty="0" smtClean="0">
              <a:latin typeface="Lucida San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lIns="90000" tIns="45000" rIns="90000" bIns="4500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41338" y="0"/>
            <a:ext cx="5842001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223" name="Picture 7" descr="95108_html_36d08469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357563"/>
            <a:ext cx="450056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shponka_0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6463" y="0"/>
            <a:ext cx="4427537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52228" name="Picture 4" descr="shponochnye_soedineniya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8229600" cy="614362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6600" b="1" smtClean="0">
              <a:solidFill>
                <a:schemeClr val="tx1"/>
              </a:solidFill>
              <a:latin typeface="Lucida Sans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628775"/>
            <a:ext cx="4141787" cy="5373688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400" b="1" smtClean="0">
                <a:latin typeface="Lucida Sans" pitchFamily="34" charset="0"/>
              </a:rPr>
              <a:t>Клиновые шпонки имеют форму односкосных самотормозящих клиньев с уклоном 1:100. Такой же уклон имеют и пазы в ступицах. Клиновые шпонки изготовляют без головок и с головками.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400" b="1" i="1" smtClean="0">
                <a:latin typeface="Lucida Sans" pitchFamily="34" charset="0"/>
              </a:rPr>
              <a:t>	Головка служит для выбивания шпонки из паза. По нормам безопасности выступающая головка должна иметь ограждение</a:t>
            </a:r>
            <a:r>
              <a:rPr lang="en-US" sz="1400" b="1" smtClean="0">
                <a:latin typeface="Lucida Sans" pitchFamily="34" charset="0"/>
              </a:rPr>
              <a:t>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400" b="1" smtClean="0">
                <a:latin typeface="Lucida Sans" pitchFamily="34" charset="0"/>
              </a:rPr>
              <a:t>	В этих соединениях ступицу устанавливают на валу с небольшим зазором. Клиновую шпонку забивают в пазы вала и ступицы, в результате на рабочих широких гранях шпонки создаются силы трения, которые могут передавать не только вращающий момент, но и осевую силу. Соединение хорошо воспринимает ударные и переменные нагрузки.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400" b="1" smtClean="0">
                <a:latin typeface="Lucida Sans" pitchFamily="34" charset="0"/>
              </a:rPr>
              <a:t>	Соединения клиновыми шпонками применяют в тихоходных передачах.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1400" b="1" smtClean="0">
              <a:latin typeface="Lucida Sans" pitchFamily="34" charset="0"/>
            </a:endParaRP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827088" y="188913"/>
            <a:ext cx="7488237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426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Соединения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клиновыми шпонками</a:t>
            </a:r>
          </a:p>
        </p:txBody>
      </p:sp>
      <p:pic>
        <p:nvPicPr>
          <p:cNvPr id="10246" name="Picture 6" descr="shponochnye_soedineniy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565400"/>
            <a:ext cx="48593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229600" cy="971550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6600" b="1" smtClean="0">
              <a:solidFill>
                <a:schemeClr val="tx1"/>
              </a:solidFill>
              <a:latin typeface="Lucida Sans" pitchFamily="34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700213"/>
            <a:ext cx="5005387" cy="4943475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Тангенциальная шпонка состоит из двух односкосных клиньев с уклоном 1:100 каждый. Работает узкими боковыми гранями. Клинья вводятся в пазы вала и ступицы ударом; образуют напряженное соединение.</a:t>
            </a:r>
            <a:r>
              <a:rPr lang="ru-RU" sz="1800" b="1" smtClean="0">
                <a:latin typeface="Lucida Sans" pitchFamily="34" charset="0"/>
              </a:rPr>
              <a:t> </a:t>
            </a:r>
            <a:r>
              <a:rPr lang="en-US" sz="1800" b="1" smtClean="0">
                <a:latin typeface="Lucida Sans" pitchFamily="34" charset="0"/>
              </a:rPr>
              <a:t>Распорная сила между валом и ступицей создается в касательном (тангенциальном) направлении. В соединении ставят две тангенциальные шпонки под углом 120°, каждая шпонка передает момент только в одну сторону.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	Применяют для валов диаметром свыше 60 мм при передаче больших вращающих моментов с переменным режимом работы (крепление маховика на валу двигателя внутреннего сгорания и др.). 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1800" b="1" smtClean="0">
              <a:latin typeface="Lucida Sans" pitchFamily="34" charset="0"/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395288" y="0"/>
            <a:ext cx="7777162" cy="172878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Соединения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тангенциальными шпонками</a:t>
            </a:r>
          </a:p>
        </p:txBody>
      </p:sp>
      <p:pic>
        <p:nvPicPr>
          <p:cNvPr id="24581" name="Picture 7" descr="35883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861875">
            <a:off x="5253038" y="2254250"/>
            <a:ext cx="3635375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214313" y="214313"/>
            <a:ext cx="8715375" cy="6429375"/>
          </a:xfrm>
        </p:spPr>
        <p:txBody>
          <a:bodyPr lIns="90000" tIns="45000" rIns="90000" bIns="4500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781300"/>
            <a:ext cx="8299450" cy="320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7991475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Соединение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тангенциальными шпонками.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4198937" cy="536575"/>
          </a:xfrm>
        </p:spPr>
        <p:txBody>
          <a:bodyPr/>
          <a:lstStyle/>
          <a:p>
            <a:pPr eaLnBrk="1" hangingPunct="1">
              <a:lnSpc>
                <a:spcPct val="50000"/>
              </a:lnSpc>
              <a:defRPr/>
            </a:pPr>
            <a:r>
              <a:rPr lang="ru-RU" sz="2400" b="1" smtClean="0"/>
              <a:t>Тангенциальная шпонка</a:t>
            </a:r>
            <a:r>
              <a:rPr lang="ru-RU" smtClean="0"/>
              <a:t> </a:t>
            </a:r>
          </a:p>
        </p:txBody>
      </p:sp>
      <p:pic>
        <p:nvPicPr>
          <p:cNvPr id="28675" name="Picture 4" descr="СоедШп(Тангец)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88913"/>
            <a:ext cx="4643438" cy="1868487"/>
          </a:xfrm>
          <a:noFill/>
        </p:spPr>
      </p:pic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4356100" y="2276475"/>
            <a:ext cx="4608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Рис. 14.5. Соединение </a:t>
            </a:r>
            <a:br>
              <a:rPr lang="ru-RU" altLang="ru-RU" b="1"/>
            </a:br>
            <a:r>
              <a:rPr lang="ru-RU" altLang="ru-RU" b="1"/>
              <a:t>тангенциальной шпонкой.</a:t>
            </a:r>
            <a:r>
              <a:rPr lang="ru-RU" altLang="ru-RU"/>
              <a:t> </a:t>
            </a:r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0" y="908050"/>
            <a:ext cx="42116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ru-RU" altLang="ru-RU" sz="2000"/>
              <a:t>состоит из двух деталей, каждая из которых выполнена в форме призматического клина с прямоугольным поперечным сечением (рис. 14.5). </a:t>
            </a:r>
          </a:p>
        </p:txBody>
      </p:sp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0" y="3141663"/>
            <a:ext cx="9144000" cy="297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 eaLnBrk="1" hangingPunct="1">
              <a:lnSpc>
                <a:spcPct val="110000"/>
              </a:lnSpc>
            </a:pPr>
            <a:r>
              <a:rPr lang="ru-RU" altLang="ru-RU" sz="2000" b="1">
                <a:latin typeface="Tahoma" pitchFamily="34" charset="0"/>
              </a:rPr>
              <a:t>Достоинства</a:t>
            </a:r>
            <a:r>
              <a:rPr lang="ru-RU" altLang="ru-RU" sz="2000">
                <a:latin typeface="Tahoma" pitchFamily="34" charset="0"/>
              </a:rPr>
              <a:t> тангенциальных шпонок:</a:t>
            </a:r>
          </a:p>
          <a:p>
            <a:pPr indent="365125" algn="just" eaLnBrk="1" hangingPunct="1">
              <a:lnSpc>
                <a:spcPct val="110000"/>
              </a:lnSpc>
            </a:pPr>
            <a:r>
              <a:rPr lang="ru-RU" altLang="ru-RU" sz="2000">
                <a:latin typeface="Tahoma" pitchFamily="34" charset="0"/>
              </a:rPr>
              <a:t>материал тангенциальной шпонки работает на сжатие</a:t>
            </a:r>
            <a:r>
              <a:rPr lang="ru-RU" altLang="ru-RU" sz="2000" baseline="30000">
                <a:latin typeface="Tahoma" pitchFamily="34" charset="0"/>
                <a:hlinkClick r:id="" action="ppaction://noaction"/>
              </a:rPr>
              <a:t>[1]</a:t>
            </a:r>
            <a:r>
              <a:rPr lang="ru-RU" altLang="ru-RU" sz="2000">
                <a:latin typeface="Tahoma" pitchFamily="34" charset="0"/>
              </a:rPr>
              <a:t>;</a:t>
            </a:r>
          </a:p>
          <a:p>
            <a:pPr indent="365125" algn="just" eaLnBrk="1" hangingPunct="1">
              <a:lnSpc>
                <a:spcPct val="110000"/>
              </a:lnSpc>
            </a:pPr>
            <a:r>
              <a:rPr lang="ru-RU" altLang="ru-RU" sz="2000">
                <a:latin typeface="Tahoma" pitchFamily="34" charset="0"/>
              </a:rPr>
              <a:t>более благоприятная форма шпоночного паза в отношении концентрации напряжений.</a:t>
            </a:r>
            <a:r>
              <a:rPr lang="ru-RU" altLang="ru-RU">
                <a:latin typeface="Tahoma" pitchFamily="34" charset="0"/>
              </a:rPr>
              <a:t> </a:t>
            </a:r>
          </a:p>
          <a:p>
            <a:pPr indent="365125" algn="just" eaLnBrk="1" hangingPunct="1">
              <a:lnSpc>
                <a:spcPct val="110000"/>
              </a:lnSpc>
            </a:pPr>
            <a:r>
              <a:rPr lang="ru-RU" altLang="ru-RU" sz="2000">
                <a:latin typeface="Tahoma" pitchFamily="34" charset="0"/>
              </a:rPr>
              <a:t>Недостатком тангенциальной шпонки можно считать её конструктивную сложность (шпоночный комплект – 4 детали).</a:t>
            </a:r>
          </a:p>
          <a:p>
            <a:pPr indent="365125" algn="just" eaLnBrk="1" hangingPunct="1">
              <a:lnSpc>
                <a:spcPct val="110000"/>
              </a:lnSpc>
            </a:pPr>
            <a:r>
              <a:rPr lang="ru-RU" altLang="ru-RU" sz="2000">
                <a:latin typeface="Tahoma" pitchFamily="34" charset="0"/>
              </a:rPr>
              <a:t/>
            </a:r>
            <a:br>
              <a:rPr lang="ru-RU" altLang="ru-RU" sz="2000">
                <a:latin typeface="Tahoma" pitchFamily="34" charset="0"/>
              </a:rPr>
            </a:br>
            <a:r>
              <a:rPr lang="ru-RU" altLang="ru-RU" sz="1600">
                <a:latin typeface="Tahoma" pitchFamily="34" charset="0"/>
                <a:hlinkClick r:id="" action="ppaction://noaction"/>
              </a:rPr>
              <a:t>[1]</a:t>
            </a:r>
            <a:r>
              <a:rPr lang="ru-RU" altLang="ru-RU" sz="1600">
                <a:latin typeface="Tahoma" pitchFamily="34" charset="0"/>
              </a:rPr>
              <a:t> Большинство материалов на сжатие имеет более высокую прочность по сравнению с прочностью на срез.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2071688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  <a:t>Глава 2. ШЛИЦЕВЫЕ СОЕДИНЕНИЯ</a:t>
            </a:r>
            <a:b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</a:br>
            <a: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  <a:t> </a:t>
            </a:r>
            <a:b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</a:br>
            <a: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  <a:t>2.1 .Общие сведения</a:t>
            </a:r>
            <a:br>
              <a:rPr lang="ru-RU" sz="2400" b="1" smtClean="0">
                <a:solidFill>
                  <a:srgbClr val="00CC99"/>
                </a:solidFill>
                <a:latin typeface="Lucida Sans" pitchFamily="34" charset="0"/>
              </a:rPr>
            </a:br>
            <a:r>
              <a:rPr lang="ru-RU" sz="7700" b="1" smtClean="0">
                <a:latin typeface="Lucida Sans" pitchFamily="34" charset="0"/>
              </a:rPr>
              <a:t/>
            </a:r>
            <a:br>
              <a:rPr lang="ru-RU" sz="7700" b="1" smtClean="0">
                <a:latin typeface="Lucida Sans" pitchFamily="34" charset="0"/>
              </a:rPr>
            </a:br>
            <a:endParaRPr lang="ru-RU" sz="7700" b="1" smtClean="0">
              <a:latin typeface="Lucida Sans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4105275" cy="4643437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4100" b="1" smtClean="0">
                <a:latin typeface="Lucida Sans" pitchFamily="34" charset="0"/>
              </a:rPr>
              <a:t>      </a:t>
            </a:r>
            <a:r>
              <a:rPr lang="en-US" sz="1800" b="1" smtClean="0">
                <a:latin typeface="Lucida Sans" pitchFamily="34" charset="0"/>
              </a:rPr>
              <a:t>Шлицевое соединение образуют выступы зубья на валу и соответствующие впадины шлицы в ступице. Рабочими поверхностями являются боковые стороны зубьев. Зубья вала фрезеруют по методу обкатки или накатывают в холодном состоянии профиль- ными роликами по методу продольной накатки. Шлипы отверстия ступицы изготовляют протягиванием.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	Шлицевые соединения стандартизованы и широко распространены в машиностроении.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1800" b="1" smtClean="0">
              <a:latin typeface="Lucida Sans" pitchFamily="34" charset="0"/>
            </a:endParaRPr>
          </a:p>
        </p:txBody>
      </p:sp>
      <p:pic>
        <p:nvPicPr>
          <p:cNvPr id="20488" name="Picture 8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5975" y="1341438"/>
            <a:ext cx="4518025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679450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ru-RU" sz="2800" b="1" smtClean="0"/>
              <a:t>Шлицевые соединения.</a:t>
            </a:r>
            <a:r>
              <a:rPr lang="ru-RU" sz="2800" smtClean="0"/>
              <a:t> </a:t>
            </a:r>
          </a:p>
        </p:txBody>
      </p:sp>
      <p:pic>
        <p:nvPicPr>
          <p:cNvPr id="31747" name="Picture 4" descr="СоедШлиц(Вид)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2276475"/>
            <a:ext cx="8388350" cy="3181350"/>
          </a:xfrm>
          <a:noFill/>
        </p:spPr>
      </p:pic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5125" algn="just" eaLnBrk="1" hangingPunct="1">
              <a:spcBef>
                <a:spcPct val="50000"/>
              </a:spcBef>
            </a:pPr>
            <a:r>
              <a:rPr lang="ru-RU" altLang="ru-RU" sz="2000" b="1">
                <a:latin typeface="Tahoma" pitchFamily="34" charset="0"/>
              </a:rPr>
              <a:t>Определение:</a:t>
            </a:r>
            <a:r>
              <a:rPr lang="ru-RU" altLang="ru-RU" sz="2000" b="1" i="1">
                <a:latin typeface="Tahoma" pitchFamily="34" charset="0"/>
              </a:rPr>
              <a:t> Шлицевое (зубчатое, пазовое) соединение</a:t>
            </a:r>
            <a:r>
              <a:rPr lang="ru-RU" altLang="ru-RU" sz="2000" i="1">
                <a:latin typeface="Tahoma" pitchFamily="34" charset="0"/>
              </a:rPr>
              <a:t> – подвижное или неподвижное соединение двух соосных деталей, имеющих равномерно расположенные пазы и выступы (выступы одной детали входят в пазы другой)</a:t>
            </a:r>
            <a:r>
              <a:rPr lang="ru-RU" altLang="ru-RU" sz="2000">
                <a:latin typeface="Tahoma" pitchFamily="34" charset="0"/>
              </a:rPr>
              <a:t>. 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0" y="5589588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 b="1"/>
              <a:t>Рис. 14.7. Шлицевое соединение: </a:t>
            </a:r>
            <a:r>
              <a:rPr lang="ru-RU" altLang="ru-RU" sz="2000" b="1" i="1"/>
              <a:t>а)</a:t>
            </a:r>
            <a:r>
              <a:rPr lang="ru-RU" altLang="ru-RU" sz="2000" b="1"/>
              <a:t> </a:t>
            </a:r>
            <a:r>
              <a:rPr lang="ru-RU" altLang="ru-RU" sz="2000"/>
              <a:t>прямобочными шлицами; </a:t>
            </a:r>
            <a:r>
              <a:rPr lang="ru-RU" altLang="ru-RU" sz="2000" b="1" i="1"/>
              <a:t>б)</a:t>
            </a:r>
            <a:r>
              <a:rPr lang="ru-RU" altLang="ru-RU" sz="2000" b="1"/>
              <a:t> </a:t>
            </a:r>
            <a:r>
              <a:rPr lang="ru-RU" altLang="ru-RU" sz="2000"/>
              <a:t>эвольвентными шлицами; </a:t>
            </a:r>
            <a:r>
              <a:rPr lang="ru-RU" altLang="ru-RU" sz="2000" b="1" i="1"/>
              <a:t>в)</a:t>
            </a:r>
            <a:r>
              <a:rPr lang="ru-RU" altLang="ru-RU" sz="2000" b="1"/>
              <a:t> </a:t>
            </a:r>
            <a:r>
              <a:rPr lang="ru-RU" altLang="ru-RU" sz="2000"/>
              <a:t>треугольными шлицами; </a:t>
            </a:r>
            <a:r>
              <a:rPr lang="ru-RU" altLang="ru-RU" sz="2000" b="1" i="1"/>
              <a:t>1</a:t>
            </a:r>
            <a:r>
              <a:rPr lang="ru-RU" altLang="ru-RU" sz="2000"/>
              <a:t> – вал, </a:t>
            </a:r>
            <a:r>
              <a:rPr lang="ru-RU" altLang="ru-RU" sz="2000" b="1" i="1"/>
              <a:t>2</a:t>
            </a:r>
            <a:r>
              <a:rPr lang="ru-RU" altLang="ru-RU" sz="2000"/>
              <a:t> – ступица.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060575"/>
            <a:ext cx="8715375" cy="4556125"/>
          </a:xfrm>
        </p:spPr>
        <p:txBody>
          <a:bodyPr lIns="90000" tIns="45000" rIns="90000" bIns="4500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mtClean="0">
              <a:latin typeface="Harlow Solid Italic" pitchFamily="82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492375"/>
            <a:ext cx="8412163" cy="4125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827088" y="188913"/>
            <a:ext cx="6913562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Прямообочные </a:t>
            </a:r>
          </a:p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шлицевые соединения.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404813"/>
            <a:ext cx="9144000" cy="6397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4000" tIns="0" rIns="54000" bIns="0">
            <a:spAutoFit/>
          </a:bodyPr>
          <a:lstStyle>
            <a:lvl1pPr indent="3651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44513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ru-RU" sz="2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Эвольвентные шлицевые</a:t>
            </a:r>
            <a:r>
              <a:rPr lang="ru-RU" sz="20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соединения</a:t>
            </a:r>
            <a:r>
              <a:rPr lang="ru-RU" sz="2000" smtClean="0">
                <a:latin typeface="Tahoma" pitchFamily="34" charset="0"/>
              </a:rPr>
              <a:t> по сравнению с прямобочными обладают большей несущей способностью и меньшей концентрацией напряжений (примерно в 2 раза). Шлицевые валы с эвольвентными шлицами удобно изготавливать по технологии изготовления зубчатых колёс (методом обкатки), а ступицы протягиванием. Угол профиля образующей рейки (в некотором роде аналог угла зацепления зубчатых колёс) </a:t>
            </a:r>
            <a:r>
              <a:rPr lang="ru-RU" sz="2000" b="1" i="1" smtClean="0">
                <a:latin typeface="Tahoma" pitchFamily="34" charset="0"/>
                <a:sym typeface="Symbol" pitchFamily="18" charset="2"/>
              </a:rPr>
              <a:t></a:t>
            </a:r>
            <a:r>
              <a:rPr lang="ru-RU" sz="2000" b="1" i="1" smtClean="0">
                <a:latin typeface="Tahoma" pitchFamily="34" charset="0"/>
              </a:rPr>
              <a:t>=30</a:t>
            </a:r>
            <a:r>
              <a:rPr lang="ru-RU" sz="2000" b="1" i="1" smtClean="0">
                <a:latin typeface="Tahoma" pitchFamily="34" charset="0"/>
                <a:sym typeface="Symbol" pitchFamily="18" charset="2"/>
              </a:rPr>
              <a:t></a:t>
            </a:r>
            <a:r>
              <a:rPr lang="ru-RU" sz="2000" smtClean="0">
                <a:latin typeface="Tahoma" pitchFamily="34" charset="0"/>
              </a:rPr>
              <a:t> (см. рис. 14.8, г), а высота шлица – </a:t>
            </a:r>
            <a:r>
              <a:rPr lang="ru-RU" sz="2000" b="1" i="1" smtClean="0">
                <a:latin typeface="Tahoma" pitchFamily="34" charset="0"/>
              </a:rPr>
              <a:t>(0,8…1,0)</a:t>
            </a:r>
            <a:r>
              <a:rPr lang="ru-RU" sz="2000" b="1" i="1" smtClean="0">
                <a:latin typeface="Tahoma" pitchFamily="34" charset="0"/>
                <a:sym typeface="Symbol" pitchFamily="18" charset="2"/>
              </a:rPr>
              <a:t></a:t>
            </a:r>
            <a:r>
              <a:rPr lang="en-US" sz="2000" b="1" i="1" smtClean="0">
                <a:latin typeface="Tahoma" pitchFamily="34" charset="0"/>
              </a:rPr>
              <a:t>m</a:t>
            </a:r>
            <a:r>
              <a:rPr lang="ru-RU" sz="2000" smtClean="0"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105000"/>
              </a:lnSpc>
              <a:spcBef>
                <a:spcPct val="50000"/>
              </a:spcBef>
              <a:defRPr/>
            </a:pPr>
            <a:endParaRPr lang="ru-RU" sz="2000" b="1" i="1" smtClean="0">
              <a:latin typeface="Tahoma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ct val="50000"/>
              </a:spcBef>
              <a:defRPr/>
            </a:pPr>
            <a:r>
              <a:rPr lang="ru-RU" sz="20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Треугольные шлицевые соединения</a:t>
            </a:r>
            <a:r>
              <a:rPr lang="ru-RU" sz="2000" b="1" smtClean="0">
                <a:latin typeface="Tahoma" pitchFamily="34" charset="0"/>
              </a:rPr>
              <a:t> </a:t>
            </a:r>
            <a:r>
              <a:rPr lang="ru-RU" sz="2000" smtClean="0">
                <a:latin typeface="Tahoma" pitchFamily="34" charset="0"/>
              </a:rPr>
              <a:t>не стандартизованы и применяются главным образом в качестве неподвижных при тонкостенных соединяемых элементах или при наличии жёстких ограничений в диаметральных размерах. Центрирование в этих соединениях, как упоминалось выше, возможно только по боковым поверхностям шлицов. Угол впадины между боковыми поверхностями шлицов вала может составлять 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</a:t>
            </a:r>
            <a:r>
              <a:rPr lang="ru-RU" sz="2000" smtClean="0">
                <a:latin typeface="Tahoma" pitchFamily="34" charset="0"/>
              </a:rPr>
              <a:t>=90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</a:t>
            </a:r>
            <a:r>
              <a:rPr lang="ru-RU" sz="2000" smtClean="0">
                <a:latin typeface="Tahoma" pitchFamily="34" charset="0"/>
              </a:rPr>
              <a:t>, 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</a:t>
            </a:r>
            <a:r>
              <a:rPr lang="ru-RU" sz="2000" smtClean="0">
                <a:latin typeface="Tahoma" pitchFamily="34" charset="0"/>
              </a:rPr>
              <a:t>=72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</a:t>
            </a:r>
            <a:r>
              <a:rPr lang="ru-RU" sz="2000" smtClean="0">
                <a:latin typeface="Tahoma" pitchFamily="34" charset="0"/>
              </a:rPr>
              <a:t> или 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</a:t>
            </a:r>
            <a:r>
              <a:rPr lang="ru-RU" sz="2000" smtClean="0">
                <a:latin typeface="Tahoma" pitchFamily="34" charset="0"/>
              </a:rPr>
              <a:t>=60</a:t>
            </a:r>
            <a:r>
              <a:rPr lang="ru-RU" sz="2000" smtClean="0">
                <a:latin typeface="Tahoma" pitchFamily="34" charset="0"/>
                <a:sym typeface="Symbol" pitchFamily="18" charset="2"/>
              </a:rPr>
              <a:t></a:t>
            </a:r>
            <a:r>
              <a:rPr lang="ru-RU" sz="2000" smtClean="0">
                <a:latin typeface="Tahoma" pitchFamily="34" charset="0"/>
              </a:rPr>
              <a:t> (см. рис. 14.8, е). Модуль таких шлицов невелик и обычно лежит в пределах </a:t>
            </a:r>
            <a:r>
              <a:rPr lang="ru-RU" sz="2000" b="1" i="1" smtClean="0">
                <a:latin typeface="Times New Roman" pitchFamily="18" charset="0"/>
              </a:rPr>
              <a:t>0,2</a:t>
            </a:r>
            <a:r>
              <a:rPr lang="ru-RU" sz="2000" b="1" i="1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000" b="1" i="1" smtClean="0">
                <a:latin typeface="Times New Roman" pitchFamily="18" charset="0"/>
              </a:rPr>
              <a:t>m</a:t>
            </a:r>
            <a:r>
              <a:rPr lang="en-US" sz="2000" b="1" i="1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ru-RU" sz="2000" b="1" i="1" smtClean="0">
                <a:latin typeface="Times New Roman" pitchFamily="18" charset="0"/>
              </a:rPr>
              <a:t>1,5</a:t>
            </a:r>
            <a:r>
              <a:rPr lang="ru-RU" sz="2000" smtClean="0">
                <a:latin typeface="Tahoma" pitchFamily="34" charset="0"/>
              </a:rPr>
              <a:t> мм. Иногда треугольное шлицевое соединение для удобства сборки выполняют конусным при конусности 1:16.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214313" y="928688"/>
            <a:ext cx="8715375" cy="4643437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Содержание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 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u="sng" smtClean="0">
                <a:latin typeface="Comic Sans MS" pitchFamily="66" charset="0"/>
              </a:rPr>
              <a:t>Глава 1. Шпоночные соединения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1.1.Общие сведения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1.2. Разновидности шпоночных соединений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	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u="sng" smtClean="0">
                <a:latin typeface="Comic Sans MS" pitchFamily="66" charset="0"/>
              </a:rPr>
              <a:t>Глава 2. Шлицевые соединения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2.1 .Общие сведения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000" b="1" smtClean="0">
                <a:latin typeface="Comic Sans MS" pitchFamily="66" charset="0"/>
              </a:rPr>
              <a:t>2.2. Разновидности шлицевых соединений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2000" b="1" smtClean="0">
              <a:latin typeface="Comic Sans MS" pitchFamily="66" charset="0"/>
            </a:endParaRP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2000" b="1" smtClean="0">
              <a:latin typeface="Lucida San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ru-RU" sz="3200" b="1" i="1" smtClean="0">
              <a:solidFill>
                <a:schemeClr val="accent1"/>
              </a:solidFill>
              <a:latin typeface="Lucida Sans" pitchFamily="34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idx="1"/>
          </p:nvPr>
        </p:nvSpPr>
        <p:spPr>
          <a:xfrm>
            <a:off x="5219700" y="1341438"/>
            <a:ext cx="3779838" cy="5616575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1800" b="1" u="sng" smtClean="0">
                <a:solidFill>
                  <a:srgbClr val="FF0000"/>
                </a:solidFill>
                <a:latin typeface="Brush Script MT" pitchFamily="66" charset="0"/>
              </a:rPr>
              <a:t>Недостатки</a:t>
            </a:r>
            <a:r>
              <a:rPr lang="ru-RU" sz="1800" b="1" u="sng" smtClean="0">
                <a:solidFill>
                  <a:srgbClr val="FF0000"/>
                </a:solidFill>
                <a:latin typeface="Brush Script MT" pitchFamily="66" charset="0"/>
              </a:rPr>
              <a:t>.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latin typeface="Brush Script MT" pitchFamily="66" charset="0"/>
              </a:rPr>
              <a:t>Б</a:t>
            </a:r>
            <a:r>
              <a:rPr lang="en-US" sz="1800" b="1" smtClean="0">
                <a:latin typeface="Brush Script MT" pitchFamily="66" charset="0"/>
              </a:rPr>
              <a:t>олее сложная технология изготовления, а следовательно, и более высокая стоимость.</a:t>
            </a:r>
            <a:endParaRPr lang="ru-RU" sz="1800" b="1" smtClean="0">
              <a:latin typeface="Brush Script MT" pitchFamily="66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50825" y="1268413"/>
            <a:ext cx="5292725" cy="5111750"/>
          </a:xfrm>
        </p:spPr>
        <p:txBody>
          <a:bodyPr lIns="90000" tIns="45000" rIns="90000" bIns="45000"/>
          <a:lstStyle/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u="sng" smtClean="0">
                <a:solidFill>
                  <a:srgbClr val="FF0000"/>
                </a:solidFill>
                <a:latin typeface="Lucida Sans" pitchFamily="34" charset="0"/>
              </a:rPr>
              <a:t>Достоинства</a:t>
            </a:r>
            <a:r>
              <a:rPr lang="en-US" sz="1800" b="1" smtClean="0">
                <a:solidFill>
                  <a:srgbClr val="FF0000"/>
                </a:solidFill>
                <a:latin typeface="Lucida Sans" pitchFamily="34" charset="0"/>
              </a:rPr>
              <a:t> шлицевых соединений по сравнению со шпоночными.</a:t>
            </a:r>
            <a:r>
              <a:rPr lang="en-US" sz="1800" b="1" smtClean="0">
                <a:latin typeface="Lucida Sans" pitchFamily="34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1. Лучшее центрирование соединяемых деталей и более точное направление при их относительном осевом перемещении.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2. Меньшее число деталей соединения: шлицевое соединение образуют две детали, шпоночное три, четыре.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З. При одинаковых габаритах возможна передача больших вращающих моментов за счет большей поверхности контакта.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4. Большая надежность при динамических и реверсивных нагрузках.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5. Большая усталостная прочность вследствие меньшей концентрации напряжений изгиба, особенно для эвольвентных шлицев. 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Brush Script MT" pitchFamily="66" charset="0"/>
              </a:rPr>
              <a:t>6. Меньшая длина ступицы и меньшие радиальные размеры. </a:t>
            </a:r>
            <a:br>
              <a:rPr lang="en-US" sz="1800" b="1" smtClean="0">
                <a:latin typeface="Brush Script MT" pitchFamily="66" charset="0"/>
              </a:rPr>
            </a:br>
            <a:endParaRPr lang="en-US" sz="1800" b="1" smtClean="0">
              <a:latin typeface="Brush Script MT" pitchFamily="66" charset="0"/>
            </a:endParaRPr>
          </a:p>
          <a:p>
            <a:pPr marL="0" indent="0" eaLnBrk="1" hangingPunct="1"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	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676910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Достоинства и Недостатки.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62937" cy="1628775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  <a:t>Глава 1. Шпоночные соединения </a:t>
            </a:r>
            <a:b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  <a:t> </a:t>
            </a:r>
            <a:b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</a:br>
            <a: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  <a:t>1.1.Общие сведения</a:t>
            </a:r>
            <a:br>
              <a:rPr lang="ru-RU" sz="2800" b="1" smtClean="0">
                <a:solidFill>
                  <a:srgbClr val="FF0000"/>
                </a:solidFill>
                <a:latin typeface="Lucida Sans" pitchFamily="34" charset="0"/>
              </a:rPr>
            </a:br>
            <a:endParaRPr lang="ru-RU" sz="2800" b="1" smtClean="0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060575"/>
            <a:ext cx="4248150" cy="4572000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Шпоночное соединение образуют вал, шпонка и ступица колеса (шкива, звездочки и др.).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u="sng" smtClean="0">
                <a:latin typeface="Lucida Sans" pitchFamily="34" charset="0"/>
              </a:rPr>
              <a:t>Шпонка</a:t>
            </a:r>
            <a:r>
              <a:rPr lang="en-US" sz="1800" b="1" smtClean="0">
                <a:latin typeface="Lucida Sans" pitchFamily="34" charset="0"/>
              </a:rPr>
              <a:t> представляет собой стальной брус, устанавливаемый в пазы вала и ступицы. Она служит для передачи вращающего момента между валом и ступицей. Основные типы шпонок стандартизованы. Шпоночные пазы на валах получают фрезерованием дисковым или концевыми фрезами, в ступицах протягиванием. </a:t>
            </a:r>
          </a:p>
        </p:txBody>
      </p:sp>
      <p:pic>
        <p:nvPicPr>
          <p:cNvPr id="5126" name="Picture 6" descr="shponka-stupica-va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2133600"/>
            <a:ext cx="43275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2265363"/>
            <a:ext cx="4037012" cy="38306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600" b="1" smtClean="0">
                <a:latin typeface="Lucida Sans" pitchFamily="34" charset="0"/>
              </a:rPr>
              <a:t>         </a:t>
            </a:r>
            <a:r>
              <a:rPr lang="en-US" sz="1600" b="1" smtClean="0">
                <a:latin typeface="Lucida Sans" pitchFamily="34" charset="0"/>
              </a:rPr>
              <a:t>Достоинства шпоночных соединений</a:t>
            </a:r>
            <a:r>
              <a:rPr lang="en-US" sz="1600" b="1" u="sng" smtClean="0">
                <a:latin typeface="Lucida Sans" pitchFamily="34" charset="0"/>
              </a:rPr>
              <a:t> </a:t>
            </a:r>
            <a:r>
              <a:rPr lang="en-US" sz="1600" b="1" smtClean="0">
                <a:latin typeface="Lucida Sans" pitchFamily="34" charset="0"/>
              </a:rPr>
              <a:t>- простота конструкции и сравнительная легкость монтажа и демонтажа, вследствие чего их широко применяют во всех отраслях машиностроения. 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2205038"/>
            <a:ext cx="40386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>
                <a:latin typeface="Lucida Sans" pitchFamily="34" charset="0"/>
              </a:rPr>
              <a:t>        </a:t>
            </a:r>
            <a:r>
              <a:rPr lang="en-US" sz="1600" b="1" smtClean="0">
                <a:latin typeface="Lucida Sans" pitchFamily="34" charset="0"/>
              </a:rPr>
              <a:t>Н</a:t>
            </a:r>
            <a:r>
              <a:rPr lang="ru-RU" sz="1600" b="1" smtClean="0">
                <a:latin typeface="Lucida Sans" pitchFamily="34" charset="0"/>
              </a:rPr>
              <a:t>е</a:t>
            </a:r>
            <a:r>
              <a:rPr lang="en-US" sz="1600" b="1" smtClean="0">
                <a:latin typeface="Lucida Sans" pitchFamily="34" charset="0"/>
              </a:rPr>
              <a:t>достатк</a:t>
            </a:r>
            <a:r>
              <a:rPr lang="ru-RU" sz="1600" b="1" smtClean="0">
                <a:latin typeface="Lucida Sans" pitchFamily="34" charset="0"/>
              </a:rPr>
              <a:t>и</a:t>
            </a:r>
            <a:r>
              <a:rPr lang="en-US" sz="1600" b="1" smtClean="0">
                <a:latin typeface="Lucida Sans" pitchFamily="34" charset="0"/>
              </a:rPr>
              <a:t> - шпоночные пазы ослабляют вал и ступицу насаживаемой на вал детали. Ослабление вала обусловлено не только уменьшением его сечения, но главное, значительной концентрацией напряжений изгиба и кручения, вызываемой шпоночным пазом. Шпоночное соединение трудоемко в изготовлении: при изготовлении паза концевой фрезой требуется ручная пригонка шпонки по пазу; при изготовлении паза дисковой фрезой крепление шпонки в пазу винтами (от возможных осевых смещений).</a:t>
            </a:r>
            <a:endParaRPr lang="ru-RU" sz="1600" b="1" smtClean="0">
              <a:latin typeface="Lucida Sans" pitchFamily="34" charset="0"/>
            </a:endParaRPr>
          </a:p>
        </p:txBody>
      </p:sp>
      <p:sp>
        <p:nvSpPr>
          <p:cNvPr id="44042" name="WordArt 10"/>
          <p:cNvSpPr>
            <a:spLocks noChangeArrowheads="1" noChangeShapeType="1" noTextEdit="1"/>
          </p:cNvSpPr>
          <p:nvPr/>
        </p:nvSpPr>
        <p:spPr bwMode="auto">
          <a:xfrm>
            <a:off x="611188" y="333375"/>
            <a:ext cx="7921625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18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Достоинства и недостатки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шпоночных соединений.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660400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2800" b="1" i="1" smtClean="0">
                <a:solidFill>
                  <a:schemeClr val="accent1"/>
                </a:solidFill>
                <a:latin typeface="Bookman Old Style" pitchFamily="18" charset="0"/>
              </a:rPr>
              <a:t>Разновидности шпоночных соединений.</a:t>
            </a:r>
            <a:r>
              <a:rPr lang="ru-RU" sz="6600" b="1" smtClean="0">
                <a:solidFill>
                  <a:schemeClr val="tx1"/>
                </a:solidFill>
                <a:latin typeface="Lucida Sans" pitchFamily="34" charset="0"/>
              </a:rPr>
              <a:t> </a:t>
            </a:r>
            <a:endParaRPr lang="ru-RU" sz="9000" b="1" smtClean="0">
              <a:solidFill>
                <a:schemeClr val="tx1"/>
              </a:solidFill>
              <a:latin typeface="Lucida Sans" pitchFamily="34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412875"/>
            <a:ext cx="4214813" cy="5300663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600" b="1" smtClean="0">
                <a:latin typeface="Lucida Sans" pitchFamily="34" charset="0"/>
              </a:rPr>
              <a:t>Шпоночные соединения подразделяют на напряженные и напряженные.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600" b="1" smtClean="0">
                <a:latin typeface="Lucida Sans" pitchFamily="34" charset="0"/>
              </a:rPr>
              <a:t>	Ненапряженные соединения получают при использовании призматических и сегментных  шпонок. В этих случаях при сборке соединений в деталях не возникает предварительных напряжений. для обеспечения центрирования и исключения контактной коррозии ступицы устанавливают на валы с натягом.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600" b="1" smtClean="0">
                <a:latin typeface="Lucida Sans" pitchFamily="34" charset="0"/>
              </a:rPr>
              <a:t>	Напряженные соединения получают при применении клиновых (и тангенциаальных шпонок. При сборке таких соединений возникают предварительные (монтажные) напряжения. 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600" b="1" i="1" smtClean="0">
                <a:latin typeface="Lucida Sans" pitchFamily="34" charset="0"/>
              </a:rPr>
              <a:t>Основное применение имеют ненапряженные соединения. </a:t>
            </a:r>
          </a:p>
        </p:txBody>
      </p:sp>
      <p:pic>
        <p:nvPicPr>
          <p:cNvPr id="11268" name="Picture 5" descr="image03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1916113"/>
            <a:ext cx="5076825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042987"/>
          </a:xfrm>
        </p:spPr>
        <p:txBody>
          <a:bodyPr lIns="90000" tIns="45000" rIns="90000" bIns="45000" anchor="t" anchorCtr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3600" b="1" smtClean="0">
                <a:solidFill>
                  <a:srgbClr val="FFCC00"/>
                </a:solidFill>
                <a:latin typeface="Lucida Sans" pitchFamily="34" charset="0"/>
              </a:rPr>
              <a:t>Соединения призматическими шпонками.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736850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ru-RU" sz="1800" b="1" i="1" smtClean="0">
                <a:solidFill>
                  <a:srgbClr val="FFFFCC"/>
                </a:solidFill>
              </a:rPr>
              <a:t>Призматические шпонки применяют для неподвижных и подвижных соединений. В случаях, когда ступица должна перемещаться вдоль вала, устанавливают направляющие или скользящие призматические шпонки.</a:t>
            </a:r>
            <a:br>
              <a:rPr lang="ru-RU" sz="1800" b="1" i="1" smtClean="0">
                <a:solidFill>
                  <a:srgbClr val="FFFFCC"/>
                </a:solidFill>
              </a:rPr>
            </a:br>
            <a:r>
              <a:rPr lang="ru-RU" sz="1800" b="1" i="1" smtClean="0">
                <a:solidFill>
                  <a:srgbClr val="FFFFCC"/>
                </a:solidFill>
              </a:rPr>
              <a:t>Шпоночные пазы на валах выполняют фрезерованием дисковой (предпочтительнее, так как быстрее и точнее) или концевой фрезой, в ступицах – протягиванием или долблением.</a:t>
            </a:r>
            <a:br>
              <a:rPr lang="ru-RU" sz="1800" b="1" i="1" smtClean="0">
                <a:solidFill>
                  <a:srgbClr val="FFFFCC"/>
                </a:solidFill>
              </a:rPr>
            </a:br>
            <a:r>
              <a:rPr lang="ru-RU" sz="1800" b="1" i="1" smtClean="0">
                <a:solidFill>
                  <a:srgbClr val="FFFFCC"/>
                </a:solidFill>
              </a:rPr>
              <a:t>Концы призматических шпонок могут скругленными или плоскими .</a:t>
            </a:r>
          </a:p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200" b="1" smtClean="0">
                <a:solidFill>
                  <a:srgbClr val="00FF00"/>
                </a:solidFill>
                <a:latin typeface="Lucida Sans" pitchFamily="34" charset="0"/>
              </a:rPr>
              <a:t/>
            </a:r>
            <a:br>
              <a:rPr lang="en-US" sz="1200" b="1" smtClean="0">
                <a:solidFill>
                  <a:srgbClr val="00FF00"/>
                </a:solidFill>
                <a:latin typeface="Lucida Sans" pitchFamily="34" charset="0"/>
              </a:rPr>
            </a:br>
            <a:endParaRPr lang="en-US" sz="1200" b="1" smtClean="0">
              <a:solidFill>
                <a:srgbClr val="00FF00"/>
              </a:solidFill>
              <a:latin typeface="Lucida Sans" pitchFamily="34" charset="0"/>
            </a:endParaRP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US" sz="1200" b="1" smtClean="0">
              <a:latin typeface="Lucida Sans" pitchFamily="34" charset="0"/>
            </a:endParaRPr>
          </a:p>
        </p:txBody>
      </p:sp>
      <p:pic>
        <p:nvPicPr>
          <p:cNvPr id="7174" name="Picture 6" descr="pl_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557338"/>
            <a:ext cx="85693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893175" cy="4391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smtClean="0">
                <a:solidFill>
                  <a:schemeClr val="accent1"/>
                </a:solidFill>
                <a:latin typeface="Lucida Sans" pitchFamily="34" charset="0"/>
              </a:rPr>
              <a:t>По форме торцов различают шпонки со скругленными торцами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i="1" smtClean="0">
                <a:solidFill>
                  <a:schemeClr val="accent1"/>
                </a:solidFill>
                <a:latin typeface="Lucida Sans" pitchFamily="34" charset="0"/>
              </a:rPr>
              <a:t>	исполнение 1</a:t>
            </a:r>
            <a:r>
              <a:rPr lang="ru-RU" sz="2000" b="1" i="1" smtClean="0">
                <a:solidFill>
                  <a:schemeClr val="accent1"/>
                </a:solidFill>
                <a:latin typeface="Lucida Sans" pitchFamily="34" charset="0"/>
              </a:rPr>
              <a:t>, </a:t>
            </a:r>
            <a:r>
              <a:rPr lang="en-US" sz="2000" b="1" smtClean="0">
                <a:solidFill>
                  <a:schemeClr val="accent1"/>
                </a:solidFill>
                <a:latin typeface="Lucida Sans" pitchFamily="34" charset="0"/>
              </a:rPr>
              <a:t>с плоскими торцами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i="1" smtClean="0">
                <a:solidFill>
                  <a:schemeClr val="accent1"/>
                </a:solidFill>
                <a:latin typeface="Lucida Sans" pitchFamily="34" charset="0"/>
              </a:rPr>
              <a:t>	исполнение 2</a:t>
            </a:r>
            <a:r>
              <a:rPr lang="ru-RU" sz="2000" b="1" i="1" smtClean="0">
                <a:solidFill>
                  <a:schemeClr val="accent1"/>
                </a:solidFill>
                <a:latin typeface="Lucida Sans" pitchFamily="34" charset="0"/>
              </a:rPr>
              <a:t>, </a:t>
            </a:r>
            <a:r>
              <a:rPr lang="en-US" sz="2000" b="1" smtClean="0">
                <a:solidFill>
                  <a:schemeClr val="accent1"/>
                </a:solidFill>
                <a:latin typeface="Lucida Sans" pitchFamily="34" charset="0"/>
              </a:rPr>
              <a:t>с одним плоским, а другим скругленным торцом.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i="1" smtClean="0">
                <a:solidFill>
                  <a:schemeClr val="accent1"/>
                </a:solidFill>
                <a:latin typeface="Lucida Sans" pitchFamily="34" charset="0"/>
              </a:rPr>
              <a:t>	исполнение З </a:t>
            </a:r>
            <a:r>
              <a:rPr lang="ru-RU" sz="2000" b="1" i="1" smtClean="0">
                <a:solidFill>
                  <a:schemeClr val="accent1"/>
                </a:solidFill>
                <a:latin typeface="Lucida Sans" pitchFamily="34" charset="0"/>
              </a:rPr>
              <a:t>.</a:t>
            </a:r>
            <a:endParaRPr lang="en-US" sz="2000" b="1" smtClean="0">
              <a:solidFill>
                <a:schemeClr val="accent1"/>
              </a:solidFill>
              <a:latin typeface="Lucida Sans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smtClean="0">
                <a:solidFill>
                  <a:schemeClr val="accent1"/>
                </a:solidFill>
                <a:latin typeface="Lucida Sans" pitchFamily="34" charset="0"/>
              </a:rPr>
              <a:t>        Шпонку запрессовывают в паз вала. Шпонку с плоскими торцами кроме того помещают вблизи деталей (концевых шайб, колец и др.), препятствующих ее возможному осевому перемещению. Призматические шпонки не удерживают детали от осевого смещения вдоль вала. Для фиксации зубчатого колеса от осевого смещения применяют распорные втулки</a:t>
            </a:r>
            <a:r>
              <a:rPr lang="ru-RU" sz="2000" b="1" smtClean="0">
                <a:solidFill>
                  <a:schemeClr val="accent1"/>
                </a:solidFill>
                <a:latin typeface="Lucida Sans" pitchFamily="34" charset="0"/>
              </a:rPr>
              <a:t>, </a:t>
            </a:r>
            <a:r>
              <a:rPr lang="en-US" sz="2000" b="1" smtClean="0">
                <a:solidFill>
                  <a:schemeClr val="accent1"/>
                </a:solidFill>
                <a:latin typeface="Lucida Sans" pitchFamily="34" charset="0"/>
              </a:rPr>
              <a:t>установочные винты</a:t>
            </a:r>
            <a:r>
              <a:rPr lang="ru-RU" sz="2000" b="1" smtClean="0">
                <a:solidFill>
                  <a:schemeClr val="accent1"/>
                </a:solidFill>
                <a:latin typeface="Lucida Sans" pitchFamily="34" charset="0"/>
              </a:rPr>
              <a:t>.</a:t>
            </a:r>
            <a:endParaRPr lang="en-US" sz="2000" b="1" smtClean="0">
              <a:solidFill>
                <a:schemeClr val="accent1"/>
              </a:solidFill>
              <a:latin typeface="Lucida Sans" pitchFamily="34" charset="0"/>
            </a:endParaRPr>
          </a:p>
          <a:p>
            <a:pPr eaLnBrk="1" hangingPunct="1">
              <a:defRPr/>
            </a:pPr>
            <a:r>
              <a:rPr lang="en-US" sz="2000" b="1" smtClean="0">
                <a:latin typeface="Lucida Sans" pitchFamily="34" charset="0"/>
              </a:rPr>
              <a:t/>
            </a:r>
            <a:br>
              <a:rPr lang="en-US" sz="2000" b="1" smtClean="0">
                <a:latin typeface="Lucida Sans" pitchFamily="34" charset="0"/>
              </a:rPr>
            </a:br>
            <a:endParaRPr lang="ru-RU" sz="2000" b="1" smtClean="0">
              <a:latin typeface="Lucida Sans" pitchFamily="34" charset="0"/>
            </a:endParaRPr>
          </a:p>
        </p:txBody>
      </p:sp>
      <p:pic>
        <p:nvPicPr>
          <p:cNvPr id="46084" name="Picture 4" descr="призматические шпо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221163"/>
            <a:ext cx="8064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4868863"/>
            <a:ext cx="8715375" cy="1774825"/>
          </a:xfrm>
        </p:spPr>
        <p:txBody>
          <a:bodyPr lIns="90000" tIns="45000" rIns="90000" bIns="45000"/>
          <a:lstStyle/>
          <a:p>
            <a:pPr algn="l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1800" b="1" smtClean="0">
                <a:latin typeface="Lucida Sans" pitchFamily="34" charset="0"/>
              </a:rPr>
              <a:t>Сегментные шпонки, как и призматические, работают боковыми гранями. Их применяют при передаче относительно небольших вращающих моментов. Сегментные шпонки и пазы для них просты в изготовлении, удобны при монтаже и демонтаже (шпонки свободно вставляют в паз и вынимают). 	Широко применяют в серийном и массовом производстве.</a:t>
            </a:r>
          </a:p>
        </p:txBody>
      </p:sp>
      <p:pic>
        <p:nvPicPr>
          <p:cNvPr id="8196" name="Picture 4" descr="pl_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349500"/>
            <a:ext cx="842486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 rot="468011">
            <a:off x="823913" y="-354013"/>
            <a:ext cx="6913562" cy="3003551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92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Соединения сегментными 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92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шпонками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4125913" cy="608013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ru-RU" sz="2800" b="1" smtClean="0"/>
              <a:t>сегментные шпонки</a:t>
            </a:r>
            <a:r>
              <a:rPr lang="ru-RU" smtClean="0"/>
              <a:t> </a:t>
            </a:r>
          </a:p>
        </p:txBody>
      </p:sp>
      <p:pic>
        <p:nvPicPr>
          <p:cNvPr id="18435" name="Picture 4" descr="СоедШп(Сегм)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 b="7011"/>
          <a:stretch>
            <a:fillRect/>
          </a:stretch>
        </p:blipFill>
        <p:spPr>
          <a:xfrm>
            <a:off x="4427538" y="188913"/>
            <a:ext cx="4516437" cy="2160587"/>
          </a:xfrm>
          <a:noFill/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27538" y="2420938"/>
            <a:ext cx="4537075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Рис. 14.3. Соединение сегментной Шпонкой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0" y="836613"/>
            <a:ext cx="4356100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bIns="10800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ru-RU" altLang="ru-RU" sz="2000">
                <a:latin typeface="Tahoma" pitchFamily="34" charset="0"/>
              </a:rPr>
              <a:t> стандартизованы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ru-RU" altLang="ru-RU" sz="2000" b="1">
                <a:latin typeface="Tahoma" pitchFamily="34" charset="0"/>
              </a:rPr>
              <a:t> Достоинства: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</a:pPr>
            <a:r>
              <a:rPr lang="ru-RU" altLang="ru-RU" sz="2000">
                <a:latin typeface="Tahoma" pitchFamily="34" charset="0"/>
              </a:rPr>
              <a:t>не требует индивидуальной подгонки;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</a:pPr>
            <a:r>
              <a:rPr lang="ru-RU" altLang="ru-RU" sz="2000">
                <a:latin typeface="Tahoma" pitchFamily="34" charset="0"/>
              </a:rPr>
              <a:t>не подвержена опрокидыванию;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0" y="2997200"/>
            <a:ext cx="8713788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bIns="10800">
            <a:spAutoFit/>
          </a:bodyPr>
          <a:lstStyle/>
          <a:p>
            <a:pPr indent="365125" eaLnBrk="1" hangingPunct="1">
              <a:lnSpc>
                <a:spcPct val="105000"/>
              </a:lnSpc>
            </a:pPr>
            <a:r>
              <a:rPr lang="ru-RU" altLang="ru-RU" sz="2000">
                <a:latin typeface="Tahoma" pitchFamily="34" charset="0"/>
              </a:rPr>
              <a:t>3) удобнее для сборки соединения.</a:t>
            </a:r>
          </a:p>
          <a:p>
            <a:pPr indent="365125" eaLnBrk="1" hangingPunct="1">
              <a:lnSpc>
                <a:spcPct val="105000"/>
              </a:lnSpc>
            </a:pPr>
            <a:endParaRPr lang="ru-RU" altLang="ru-RU" sz="2000" b="1">
              <a:latin typeface="Tahoma" pitchFamily="34" charset="0"/>
            </a:endParaRPr>
          </a:p>
          <a:p>
            <a:pPr indent="365125" eaLnBrk="1" hangingPunct="1">
              <a:lnSpc>
                <a:spcPct val="105000"/>
              </a:lnSpc>
            </a:pPr>
            <a:r>
              <a:rPr lang="ru-RU" altLang="ru-RU" sz="2000" b="1">
                <a:latin typeface="Tahoma" pitchFamily="34" charset="0"/>
              </a:rPr>
              <a:t>Недостаток:</a:t>
            </a:r>
            <a:r>
              <a:rPr lang="ru-RU" altLang="ru-RU" sz="2000">
                <a:latin typeface="Tahoma" pitchFamily="34" charset="0"/>
              </a:rPr>
              <a:t> сильнее ослабляет поперечное сечение вала.</a:t>
            </a:r>
          </a:p>
          <a:p>
            <a:pPr indent="365125" algn="just" eaLnBrk="1" hangingPunct="1">
              <a:lnSpc>
                <a:spcPct val="105000"/>
              </a:lnSpc>
            </a:pPr>
            <a:r>
              <a:rPr lang="ru-RU" altLang="ru-RU">
                <a:latin typeface="Tahoma" pitchFamily="34" charset="0"/>
              </a:rPr>
              <a:t>Применяются на участках валов, нагруженных незначительными изгибающими моментами.</a:t>
            </a:r>
          </a:p>
          <a:p>
            <a:pPr indent="365125" algn="just" eaLnBrk="1" hangingPunct="1">
              <a:lnSpc>
                <a:spcPct val="105000"/>
              </a:lnSpc>
            </a:pPr>
            <a:r>
              <a:rPr lang="ru-RU" altLang="ru-RU">
                <a:latin typeface="Tahoma" pitchFamily="34" charset="0"/>
              </a:rPr>
              <a:t>Такими участками обычно являются их концевые участки. </a:t>
            </a:r>
          </a:p>
          <a:p>
            <a:pPr indent="365125" algn="just" eaLnBrk="1" hangingPunct="1">
              <a:lnSpc>
                <a:spcPct val="105000"/>
              </a:lnSpc>
            </a:pPr>
            <a:endParaRPr lang="ru-RU" altLang="ru-RU" sz="2000">
              <a:latin typeface="Tahoma" pitchFamily="34" charset="0"/>
            </a:endParaRPr>
          </a:p>
          <a:p>
            <a:pPr indent="365125" algn="just" eaLnBrk="1" hangingPunct="1">
              <a:lnSpc>
                <a:spcPct val="105000"/>
              </a:lnSpc>
            </a:pPr>
            <a:r>
              <a:rPr lang="ru-RU" altLang="ru-RU" sz="2000">
                <a:latin typeface="Tahoma" pitchFamily="34" charset="0"/>
              </a:rPr>
              <a:t>Несущая способность призматических и сегментных шпонок на срез обычно несколько выше их несущей способности на смятие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тка с тенью">
  <a:themeElements>
    <a:clrScheme name="Сетка с тенью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Сетка с тень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ка с тенью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150</TotalTime>
  <Words>949</Words>
  <PresentationFormat>On-screen Show (4:3)</PresentationFormat>
  <Paragraphs>104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Wingdings</vt:lpstr>
      <vt:lpstr>Times New Roman</vt:lpstr>
      <vt:lpstr>Lucida Sans</vt:lpstr>
      <vt:lpstr>Comic Sans MS</vt:lpstr>
      <vt:lpstr>Bookman Old Style</vt:lpstr>
      <vt:lpstr>Tahoma</vt:lpstr>
      <vt:lpstr>Harlow Solid Italic</vt:lpstr>
      <vt:lpstr>Symbol</vt:lpstr>
      <vt:lpstr>Brush Script MT</vt:lpstr>
      <vt:lpstr>Сетка с тенью</vt:lpstr>
      <vt:lpstr>Slide 1</vt:lpstr>
      <vt:lpstr>Slide 2</vt:lpstr>
      <vt:lpstr>Глава 1. Шпоночные соединения    1.1.Общие сведения </vt:lpstr>
      <vt:lpstr>Slide 4</vt:lpstr>
      <vt:lpstr>Разновидности шпоночных соединений. </vt:lpstr>
      <vt:lpstr>Соединения призматическими шпонками.</vt:lpstr>
      <vt:lpstr>Slide 7</vt:lpstr>
      <vt:lpstr>Slide 8</vt:lpstr>
      <vt:lpstr>сегментные шпонки </vt:lpstr>
      <vt:lpstr>Slide 10</vt:lpstr>
      <vt:lpstr>Slide 11</vt:lpstr>
      <vt:lpstr>Slide 12</vt:lpstr>
      <vt:lpstr>Slide 13</vt:lpstr>
      <vt:lpstr>Slide 14</vt:lpstr>
      <vt:lpstr>Тангенциальная шпонка </vt:lpstr>
      <vt:lpstr>Глава 2. ШЛИЦЕВЫЕ СОЕДИНЕНИЯ   2.1 .Общие сведения  </vt:lpstr>
      <vt:lpstr>Шлицевые соединения. 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Шпоночные и Шлицевые соединения.</dc:title>
  <cp:lastModifiedBy>Windows User</cp:lastModifiedBy>
  <cp:revision>15</cp:revision>
  <cp:lastPrinted>1601-01-01T00:00:00Z</cp:lastPrinted>
  <dcterms:created xsi:type="dcterms:W3CDTF">1601-01-01T00:00:00Z</dcterms:created>
  <dcterms:modified xsi:type="dcterms:W3CDTF">2017-03-11T03:20:02Z</dcterms:modified>
</cp:coreProperties>
</file>